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0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12/19/13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12/19/13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12/19/13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12/19/13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12/19/13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12/19/13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12/19/13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12/19/13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12/19/13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12/19/13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12/19/13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12/19/13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Learning Goals 1-6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7237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Mutation- “</a:t>
            </a:r>
            <a:r>
              <a:rPr lang="en-US" sz="2600" dirty="0" err="1" smtClean="0"/>
              <a:t>mutare</a:t>
            </a:r>
            <a:r>
              <a:rPr lang="en-US" sz="2600" dirty="0" smtClean="0"/>
              <a:t>” in Latin which means “to change”</a:t>
            </a:r>
          </a:p>
          <a:p>
            <a:r>
              <a:rPr lang="en-US" sz="2600" dirty="0" smtClean="0"/>
              <a:t>Mutations are heritable </a:t>
            </a:r>
            <a:r>
              <a:rPr lang="en-US" sz="2600" dirty="0" err="1" smtClean="0"/>
              <a:t>chnages</a:t>
            </a:r>
            <a:r>
              <a:rPr lang="en-US" sz="2600" dirty="0" smtClean="0"/>
              <a:t> in genetic information </a:t>
            </a:r>
          </a:p>
          <a:p>
            <a:r>
              <a:rPr lang="en-US" sz="2600" dirty="0" smtClean="0"/>
              <a:t>2 Types: gene and chromosomal mutations</a:t>
            </a:r>
          </a:p>
          <a:p>
            <a:pPr marL="45720" indent="0">
              <a:buNone/>
            </a:pPr>
            <a:r>
              <a:rPr lang="en-US" sz="2600" dirty="0" smtClean="0"/>
              <a:t>1. Gene mutations-produce changes in a single gene, only one to a few nucleotides</a:t>
            </a:r>
          </a:p>
          <a:p>
            <a:pPr marL="45720" indent="0">
              <a:buNone/>
            </a:pPr>
            <a:r>
              <a:rPr lang="en-US" sz="2600" dirty="0" smtClean="0"/>
              <a:t>2. Chromosomal mutations-produces changes in the number or structure of DNA</a:t>
            </a:r>
          </a:p>
          <a:p>
            <a:pPr marL="45720" indent="0">
              <a:buNone/>
            </a:pP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 Gene vs. Chromosomal mutations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156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Also called point mutations: occur at a single point in the DNA sequence</a:t>
            </a:r>
          </a:p>
          <a:p>
            <a:r>
              <a:rPr lang="en-US" sz="2600" dirty="0" smtClean="0"/>
              <a:t>3 types of point mutations:</a:t>
            </a:r>
          </a:p>
          <a:p>
            <a:pPr marL="502920" indent="-457200">
              <a:buAutoNum type="alphaLcPeriod"/>
            </a:pPr>
            <a:r>
              <a:rPr lang="en-US" sz="2600" dirty="0" smtClean="0"/>
              <a:t>substitutions- one base is substituted for another, no drastic effects</a:t>
            </a:r>
          </a:p>
          <a:p>
            <a:pPr marL="502920" indent="-457200">
              <a:buAutoNum type="alphaLcPeriod"/>
            </a:pPr>
            <a:r>
              <a:rPr lang="en-US" sz="2600" dirty="0" smtClean="0"/>
              <a:t>insertions &amp; deletions (also called </a:t>
            </a:r>
            <a:r>
              <a:rPr lang="en-US" sz="2600" dirty="0" err="1" smtClean="0"/>
              <a:t>frameshift</a:t>
            </a:r>
            <a:r>
              <a:rPr lang="en-US" sz="2600" dirty="0" smtClean="0"/>
              <a:t> mutations)- where a base is inserted or deleted from the DNA sequence, effects can be very dramatic. Why?</a:t>
            </a:r>
          </a:p>
          <a:p>
            <a:pPr marL="45720" indent="0">
              <a:buNone/>
            </a:pPr>
            <a:r>
              <a:rPr lang="en-US" sz="2600" dirty="0"/>
              <a:t>	</a:t>
            </a:r>
            <a:r>
              <a:rPr lang="en-US" sz="2600" dirty="0" smtClean="0"/>
              <a:t>Examples…</a:t>
            </a:r>
          </a:p>
          <a:p>
            <a:pPr marL="45720" indent="0">
              <a:buNone/>
            </a:pP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 mutations (pg. 373)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476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Changes in the number or structure of chromosomes</a:t>
            </a:r>
          </a:p>
          <a:p>
            <a:r>
              <a:rPr lang="en-US" sz="2600" dirty="0" smtClean="0"/>
              <a:t>4 different types:</a:t>
            </a:r>
          </a:p>
          <a:p>
            <a:pPr marL="45720" indent="0">
              <a:buNone/>
            </a:pPr>
            <a:r>
              <a:rPr lang="en-US" sz="2600" dirty="0" smtClean="0"/>
              <a:t>a. deletion-</a:t>
            </a:r>
          </a:p>
          <a:p>
            <a:pPr marL="45720" indent="0">
              <a:buNone/>
            </a:pPr>
            <a:r>
              <a:rPr lang="en-US" sz="2600" dirty="0" smtClean="0"/>
              <a:t>b. </a:t>
            </a:r>
            <a:r>
              <a:rPr lang="en-US" sz="2600" smtClean="0"/>
              <a:t>duplication-</a:t>
            </a:r>
            <a:endParaRPr lang="en-US" sz="2600" dirty="0" smtClean="0"/>
          </a:p>
          <a:p>
            <a:pPr marL="45720" indent="0">
              <a:buNone/>
            </a:pPr>
            <a:r>
              <a:rPr lang="en-US" sz="2600" dirty="0" smtClean="0"/>
              <a:t>c. inversion</a:t>
            </a:r>
          </a:p>
          <a:p>
            <a:pPr marL="45720" indent="0">
              <a:buNone/>
            </a:pPr>
            <a:r>
              <a:rPr lang="en-US" sz="2600" dirty="0" smtClean="0"/>
              <a:t>d. translocation</a:t>
            </a:r>
          </a:p>
          <a:p>
            <a:pPr marL="45720" indent="0">
              <a:buNone/>
            </a:pPr>
            <a:r>
              <a:rPr lang="en-US" sz="2600" dirty="0" smtClean="0"/>
              <a:t>* Effects of mutations vary widely from none to little affect to very dramatic effects on an individual.</a:t>
            </a:r>
          </a:p>
          <a:p>
            <a:pPr marL="45720" indent="0">
              <a:buNone/>
            </a:pP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Chromosomal mutations (pg.374)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225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600" dirty="0" smtClean="0"/>
              <a:t>What is RNA? Ribonucleic acid, involved in putting together amino acids to make proteins!</a:t>
            </a:r>
          </a:p>
          <a:p>
            <a:pPr marL="45720" indent="0">
              <a:buNone/>
            </a:pPr>
            <a:r>
              <a:rPr lang="en-US" sz="2600" dirty="0" smtClean="0"/>
              <a:t>3 main differences:</a:t>
            </a:r>
          </a:p>
          <a:p>
            <a:r>
              <a:rPr lang="en-US" sz="2600" dirty="0" smtClean="0"/>
              <a:t>In their sugar: DNA has </a:t>
            </a:r>
            <a:r>
              <a:rPr lang="en-US" sz="2600" dirty="0" err="1" smtClean="0"/>
              <a:t>deoxyribose</a:t>
            </a:r>
            <a:r>
              <a:rPr lang="en-US" sz="2600" dirty="0" smtClean="0"/>
              <a:t>, RNA has ribose  </a:t>
            </a:r>
          </a:p>
          <a:p>
            <a:r>
              <a:rPr lang="en-US" sz="2600" dirty="0" smtClean="0"/>
              <a:t># of strands: DNA has 2 strands, RNA has 1</a:t>
            </a:r>
          </a:p>
          <a:p>
            <a:r>
              <a:rPr lang="en-US" sz="2600" dirty="0" smtClean="0"/>
              <a:t>The bases present: DNA had thymine whereas RNA has Uracil in place of thymine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How does DNA differ from RNA?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157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 smtClean="0"/>
              <a:t>Messenger RNA (mRNA)- takes information from DNA in the nucleus to other parts of the cell</a:t>
            </a:r>
          </a:p>
          <a:p>
            <a:r>
              <a:rPr lang="en-US" sz="2600" dirty="0" smtClean="0"/>
              <a:t>Ribosomal RNA (</a:t>
            </a:r>
            <a:r>
              <a:rPr lang="en-US" sz="2600" dirty="0" err="1" smtClean="0"/>
              <a:t>rRNA</a:t>
            </a:r>
            <a:r>
              <a:rPr lang="en-US" sz="2600" dirty="0" smtClean="0"/>
              <a:t>)-part of ribosomal subunits responsible for holding proteins in place and locating start places on the mRNA</a:t>
            </a:r>
          </a:p>
          <a:p>
            <a:r>
              <a:rPr lang="en-US" sz="2600" dirty="0" smtClean="0"/>
              <a:t>Transfer RNA (</a:t>
            </a:r>
            <a:r>
              <a:rPr lang="en-US" sz="2600" dirty="0" err="1" smtClean="0"/>
              <a:t>tRNA</a:t>
            </a:r>
            <a:r>
              <a:rPr lang="en-US" sz="2600" dirty="0" smtClean="0"/>
              <a:t>)-</a:t>
            </a:r>
            <a:r>
              <a:rPr lang="en-US" sz="2600" dirty="0" err="1" smtClean="0"/>
              <a:t>tansfers</a:t>
            </a:r>
            <a:r>
              <a:rPr lang="en-US" sz="2600" dirty="0" smtClean="0"/>
              <a:t> each amino acid to the ribosome according to the mRNA codes</a:t>
            </a: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What re the 3 types of RNA and what are their jobs?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53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en-US" sz="2600" dirty="0" smtClean="0"/>
              <a:t>What is transcription? </a:t>
            </a:r>
          </a:p>
          <a:p>
            <a:r>
              <a:rPr lang="en-US" sz="2600" dirty="0" smtClean="0"/>
              <a:t>The process of making mRNA from DNA </a:t>
            </a:r>
          </a:p>
          <a:p>
            <a:r>
              <a:rPr lang="en-US" sz="2600" dirty="0" smtClean="0"/>
              <a:t>Occurs in the nucleus</a:t>
            </a:r>
          </a:p>
          <a:p>
            <a:r>
              <a:rPr lang="en-US" sz="2600" dirty="0" smtClean="0"/>
              <a:t>Requires RNA polymerase</a:t>
            </a:r>
          </a:p>
          <a:p>
            <a:pPr marL="45720" indent="0">
              <a:buNone/>
            </a:pPr>
            <a:r>
              <a:rPr lang="en-US" sz="2600" dirty="0" smtClean="0"/>
              <a:t>The process…</a:t>
            </a:r>
          </a:p>
          <a:p>
            <a:pPr marL="45720" indent="0">
              <a:buNone/>
            </a:pPr>
            <a:r>
              <a:rPr lang="en-US" sz="2600" dirty="0" smtClean="0"/>
              <a:t>1.RNA polymerase separates DNA strands</a:t>
            </a:r>
          </a:p>
          <a:p>
            <a:pPr marL="45720" indent="0">
              <a:buNone/>
            </a:pPr>
            <a:r>
              <a:rPr lang="en-US" sz="2600" dirty="0" smtClean="0"/>
              <a:t>2. One strand of DNA is used as a template for putting together nucleotides creating a complimentary strand of RNA</a:t>
            </a:r>
          </a:p>
          <a:p>
            <a:pPr marL="45720" indent="0">
              <a:buNone/>
            </a:pPr>
            <a:r>
              <a:rPr lang="en-US" sz="2600" dirty="0" smtClean="0"/>
              <a:t>*promoter regions- “start regions” places where RNA polymerase binds with specific base sequences on DNA strands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Transcription &amp; Editing…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3772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sz="2600" dirty="0" smtClean="0"/>
              <a:t>Before mRNA is compete…</a:t>
            </a:r>
          </a:p>
          <a:p>
            <a:r>
              <a:rPr lang="en-US" sz="2600" dirty="0" smtClean="0"/>
              <a:t>sections of RNA are removed=introns</a:t>
            </a:r>
          </a:p>
          <a:p>
            <a:r>
              <a:rPr lang="en-US" sz="2600" dirty="0" smtClean="0"/>
              <a:t>Exons (the pieces that remain) are put together</a:t>
            </a:r>
          </a:p>
          <a:p>
            <a:r>
              <a:rPr lang="en-US" sz="2600" dirty="0" smtClean="0"/>
              <a:t>RNA cap and tail are added</a:t>
            </a:r>
          </a:p>
          <a:p>
            <a:r>
              <a:rPr lang="en-US" sz="2600" dirty="0" smtClean="0"/>
              <a:t>The reason for editing isn’t really known yet</a:t>
            </a:r>
          </a:p>
          <a:p>
            <a:pPr marL="4572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Editing of mRNA strands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601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2600" dirty="0" smtClean="0"/>
              <a:t>The four bases of RNA, AUGC, and how they are read is the genetic code.</a:t>
            </a:r>
          </a:p>
          <a:p>
            <a:r>
              <a:rPr lang="en-US" sz="2600" dirty="0" smtClean="0"/>
              <a:t>They are red three letters at a time=codon, Each codon codes for a specific amino acid</a:t>
            </a:r>
          </a:p>
          <a:p>
            <a:r>
              <a:rPr lang="en-US" sz="2600" dirty="0" smtClean="0"/>
              <a:t>“Start” and “Stop” codons code for the starting and stopping of protein synthesis</a:t>
            </a:r>
          </a:p>
          <a:p>
            <a:pPr marL="365760" lvl="1" indent="0">
              <a:buNone/>
            </a:pPr>
            <a:r>
              <a:rPr lang="en-US" dirty="0" smtClean="0"/>
              <a:t>What is a start codon?</a:t>
            </a:r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Genetic code…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928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How many amino acids are there?</a:t>
            </a:r>
          </a:p>
          <a:p>
            <a:r>
              <a:rPr lang="en-US" sz="2600" dirty="0"/>
              <a:t>How many possible codons are there?</a:t>
            </a:r>
          </a:p>
          <a:p>
            <a:pPr marL="45720" indent="0">
              <a:buNone/>
            </a:pPr>
            <a:r>
              <a:rPr lang="en-US" sz="2600" dirty="0"/>
              <a:t>How it works…</a:t>
            </a:r>
          </a:p>
          <a:p>
            <a:pPr marL="45720" indent="0">
              <a:buNone/>
            </a:pPr>
            <a:r>
              <a:rPr lang="en-US" sz="2600" dirty="0"/>
              <a:t>Start in the middle of the table and work outward to figure out the corresponding amino acid.</a:t>
            </a:r>
          </a:p>
          <a:p>
            <a:pPr marL="45720" indent="0">
              <a:buNone/>
            </a:pPr>
            <a:r>
              <a:rPr lang="en-US" dirty="0" smtClean="0"/>
              <a:t>Try a couple!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42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600" dirty="0" smtClean="0"/>
              <a:t>What is it?   The process of making proteins by decoding mRNA.  How does it work?</a:t>
            </a:r>
          </a:p>
          <a:p>
            <a:pPr marL="502920" indent="-457200">
              <a:buAutoNum type="arabicPeriod"/>
            </a:pPr>
            <a:r>
              <a:rPr lang="en-US" sz="2400" dirty="0" smtClean="0"/>
              <a:t>Translation starts with a start codon, AUG, on the mRNA strand</a:t>
            </a:r>
          </a:p>
          <a:p>
            <a:pPr marL="502920" indent="-457200">
              <a:buAutoNum type="arabicPeriod"/>
            </a:pPr>
            <a:r>
              <a:rPr lang="en-US" sz="2400" dirty="0" smtClean="0"/>
              <a:t>A </a:t>
            </a:r>
            <a:r>
              <a:rPr lang="en-US" sz="2400" dirty="0" err="1" smtClean="0"/>
              <a:t>tRNA</a:t>
            </a:r>
            <a:r>
              <a:rPr lang="en-US" sz="2400" dirty="0" smtClean="0"/>
              <a:t> with a corresponding anticodon that matches the codon on the mRNA carries a specific amino acid</a:t>
            </a:r>
          </a:p>
          <a:p>
            <a:pPr marL="502920" indent="-457200">
              <a:buAutoNum type="arabicPeriod"/>
            </a:pPr>
            <a:r>
              <a:rPr lang="en-US" sz="2400" dirty="0" smtClean="0"/>
              <a:t>Amino acids are joined together forming a polypeptide which becomes a protein </a:t>
            </a:r>
          </a:p>
          <a:p>
            <a:pPr marL="502920" indent="-457200">
              <a:buAutoNum type="arabicPeriod"/>
            </a:pPr>
            <a:r>
              <a:rPr lang="en-US" sz="2400" dirty="0" smtClean="0"/>
              <a:t>Once the amino acid is linked, the </a:t>
            </a:r>
            <a:r>
              <a:rPr lang="en-US" sz="2400" dirty="0" err="1" smtClean="0"/>
              <a:t>tRNA</a:t>
            </a:r>
            <a:r>
              <a:rPr lang="en-US" sz="2400" dirty="0" smtClean="0"/>
              <a:t> goes away.</a:t>
            </a:r>
          </a:p>
          <a:p>
            <a:pPr marL="502920" indent="-457200">
              <a:buAutoNum type="arabicPeriod"/>
            </a:pPr>
            <a:r>
              <a:rPr lang="en-US" sz="2400" dirty="0" smtClean="0"/>
              <a:t>The process stops once a STOP codon is reached </a:t>
            </a:r>
          </a:p>
          <a:p>
            <a:pPr marL="502920" indent="-457200">
              <a:buAutoNum type="arabicPeriod"/>
            </a:pPr>
            <a:endParaRPr lang="en-US" sz="2400" dirty="0" smtClean="0"/>
          </a:p>
          <a:p>
            <a:pPr marL="502920" indent="-457200">
              <a:buAutoNum type="arabicPeriod"/>
            </a:pPr>
            <a:endParaRPr lang="en-US" sz="2600" dirty="0" smtClean="0"/>
          </a:p>
          <a:p>
            <a:pPr marL="45720" indent="0">
              <a:buNone/>
            </a:pPr>
            <a:endParaRPr lang="en-US" sz="2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 Translation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03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Information is transferred from DNA to RNA into proteins.</a:t>
            </a:r>
          </a:p>
          <a:p>
            <a:r>
              <a:rPr lang="en-US" sz="2600" dirty="0"/>
              <a:t>O</a:t>
            </a:r>
            <a:r>
              <a:rPr lang="en-US" sz="2600" dirty="0" smtClean="0"/>
              <a:t>ur genes are the instructions for assembling proteins which are responsible for doing many things!!  For example??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6. relationship between genes and proteins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682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498</TotalTime>
  <Words>680</Words>
  <Application>Microsoft Macintosh PowerPoint</Application>
  <PresentationFormat>On-screen Show (4:3)</PresentationFormat>
  <Paragraphs>69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Grid</vt:lpstr>
      <vt:lpstr>Chapter 13</vt:lpstr>
      <vt:lpstr>1. How does DNA differ from RNA?</vt:lpstr>
      <vt:lpstr>2. What re the 3 types of RNA and what are their jobs? </vt:lpstr>
      <vt:lpstr>3. Transcription &amp; Editing…</vt:lpstr>
      <vt:lpstr>Editing of mRNA strands</vt:lpstr>
      <vt:lpstr>4. Genetic code…</vt:lpstr>
      <vt:lpstr>PowerPoint Presentation</vt:lpstr>
      <vt:lpstr>5. Translation</vt:lpstr>
      <vt:lpstr>6. relationship between genes and proteins</vt:lpstr>
      <vt:lpstr>7. Gene vs. Chromosomal mutations</vt:lpstr>
      <vt:lpstr>Gene mutations (pg. 373)</vt:lpstr>
      <vt:lpstr>Chromosomal mutations (pg.374)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13</dc:title>
  <dc:creator>r</dc:creator>
  <cp:lastModifiedBy>r</cp:lastModifiedBy>
  <cp:revision>14</cp:revision>
  <dcterms:created xsi:type="dcterms:W3CDTF">2013-12-19T13:27:46Z</dcterms:created>
  <dcterms:modified xsi:type="dcterms:W3CDTF">2013-12-19T21:46:27Z</dcterms:modified>
</cp:coreProperties>
</file>